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3" r:id="rId3"/>
    <p:sldId id="260" r:id="rId4"/>
    <p:sldId id="261" r:id="rId5"/>
    <p:sldId id="264" r:id="rId6"/>
    <p:sldId id="266" r:id="rId7"/>
    <p:sldId id="267" r:id="rId8"/>
    <p:sldId id="268" r:id="rId9"/>
    <p:sldId id="269" r:id="rId10"/>
    <p:sldId id="270" r:id="rId11"/>
    <p:sldId id="271" r:id="rId12"/>
    <p:sldId id="265" r:id="rId13"/>
    <p:sldId id="259" r:id="rId14"/>
    <p:sldId id="262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1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gif>
</file>

<file path=ppt/media/image2.jp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633933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Hello All. My name is Lyn. I currently work as a game programmer and occasional lecturer in graphics and animation. Today, I want to talk about a Rubik’s cube solver that I’ve been working on.</a:t>
            </a:r>
          </a:p>
        </p:txBody>
      </p:sp>
    </p:spTree>
    <p:extLst>
      <p:ext uri="{BB962C8B-B14F-4D97-AF65-F5344CB8AC3E}">
        <p14:creationId xmlns:p14="http://schemas.microsoft.com/office/powerpoint/2010/main" val="1880132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3376621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3243284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22855319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23540586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259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Ask how many people know how ot solve the Rubik’s cube already. They would be familiar with this type of technique</a:t>
            </a:r>
          </a:p>
        </p:txBody>
      </p:sp>
    </p:spTree>
    <p:extLst>
      <p:ext uri="{BB962C8B-B14F-4D97-AF65-F5344CB8AC3E}">
        <p14:creationId xmlns:p14="http://schemas.microsoft.com/office/powerpoint/2010/main" val="1502834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3357807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1109635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489164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4073434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1391362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4034549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1916516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inenormoyle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kociemba.org/cube.htm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cs.brandeis.edu/~storer/JimPuzzles/RUBIK/Rubik3x3x3/READING/WikipediaSolutions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680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Rubik’s Cube Solver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223468" y="143764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B</a:t>
            </a:r>
            <a:r>
              <a:rPr lang="en" sz="2400" dirty="0" smtClean="0">
                <a:solidFill>
                  <a:schemeClr val="bg1"/>
                </a:solidFill>
              </a:rPr>
              <a:t>ased on the book </a:t>
            </a:r>
            <a:r>
              <a:rPr lang="en" sz="2400" i="1" dirty="0" smtClean="0">
                <a:solidFill>
                  <a:schemeClr val="bg1"/>
                </a:solidFill>
              </a:rPr>
              <a:t>Mastering the Cube </a:t>
            </a:r>
            <a:r>
              <a:rPr lang="en" sz="2400" dirty="0" smtClean="0">
                <a:solidFill>
                  <a:schemeClr val="bg1"/>
                </a:solidFill>
              </a:rPr>
              <a:t>by Don Taylor</a:t>
            </a:r>
          </a:p>
          <a:p>
            <a:pPr lvl="0">
              <a:spcBef>
                <a:spcPts val="0"/>
              </a:spcBef>
              <a:buNone/>
            </a:pPr>
            <a:endParaRPr lang="en" sz="2400" dirty="0" smtClean="0">
              <a:solidFill>
                <a:schemeClr val="tx1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n" dirty="0" smtClean="0"/>
              <a:t>				 Aline “Lyn” Normoyle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417963" y="4275221"/>
            <a:ext cx="28944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dirty="0">
                <a:hlinkClick r:id="rId3"/>
              </a:rPr>
              <a:t>www.alinenormoyle.com</a:t>
            </a:r>
            <a:endParaRPr lang="en" dirty="0">
              <a:solidFill>
                <a:schemeClr val="bg1"/>
              </a:solidFill>
            </a:endParaRPr>
          </a:p>
          <a:p>
            <a:pPr lvl="0"/>
            <a:r>
              <a:rPr lang="en" dirty="0">
                <a:solidFill>
                  <a:schemeClr val="bg1"/>
                </a:solidFill>
              </a:rPr>
              <a:t>@_</a:t>
            </a:r>
            <a:r>
              <a:rPr lang="en" dirty="0" smtClean="0">
                <a:solidFill>
                  <a:schemeClr val="bg1"/>
                </a:solidFill>
              </a:rPr>
              <a:t>madsquirrel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https://github.com/alinen/cube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49" y="2243215"/>
            <a:ext cx="3376392" cy="253746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Rectangle 4"/>
          <p:cNvSpPr/>
          <p:nvPr/>
        </p:nvSpPr>
        <p:spPr>
          <a:xfrm>
            <a:off x="311700" y="4644553"/>
            <a:ext cx="4543764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4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85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220" y="1373665"/>
            <a:ext cx="4831080" cy="3131820"/>
          </a:xfrm>
          <a:prstGeom prst="rect">
            <a:avLst/>
          </a:prstGeom>
        </p:spPr>
      </p:pic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>
                <a:solidFill>
                  <a:schemeClr val="bg1"/>
                </a:solidFill>
              </a:rPr>
              <a:t>Thanks!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954476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000" dirty="0" smtClean="0">
                <a:solidFill>
                  <a:schemeClr val="bg1"/>
                </a:solidFill>
              </a:rPr>
              <a:t>Ongoing work is to experiment</a:t>
            </a:r>
          </a:p>
          <a:p>
            <a:pPr lvl="0">
              <a:buNone/>
            </a:pPr>
            <a:r>
              <a:rPr lang="en" sz="2000" dirty="0">
                <a:solidFill>
                  <a:schemeClr val="bg1"/>
                </a:solidFill>
              </a:rPr>
              <a:t>	</a:t>
            </a:r>
            <a:r>
              <a:rPr lang="en" sz="2000" dirty="0" smtClean="0">
                <a:solidFill>
                  <a:schemeClr val="bg1"/>
                </a:solidFill>
              </a:rPr>
              <a:t>with different visualizations </a:t>
            </a:r>
          </a:p>
          <a:p>
            <a:pPr lvl="0">
              <a:buNone/>
            </a:pPr>
            <a:r>
              <a:rPr lang="en" sz="2000" dirty="0">
                <a:solidFill>
                  <a:schemeClr val="bg1"/>
                </a:solidFill>
              </a:rPr>
              <a:t>	</a:t>
            </a:r>
            <a:r>
              <a:rPr lang="en" sz="2000" dirty="0" smtClean="0">
                <a:solidFill>
                  <a:schemeClr val="bg1"/>
                </a:solidFill>
              </a:rPr>
              <a:t>with camera controllers</a:t>
            </a:r>
          </a:p>
          <a:p>
            <a:pPr lvl="0">
              <a:buNone/>
            </a:pPr>
            <a:endParaRPr lang="en" sz="2000" dirty="0">
              <a:solidFill>
                <a:schemeClr val="bg1"/>
              </a:solidFill>
            </a:endParaRPr>
          </a:p>
          <a:p>
            <a:pPr lvl="0">
              <a:buNone/>
            </a:pPr>
            <a:r>
              <a:rPr lang="en" sz="2000" dirty="0" smtClean="0">
                <a:solidFill>
                  <a:schemeClr val="bg1"/>
                </a:solidFill>
              </a:rPr>
              <a:t>Questions?</a:t>
            </a:r>
            <a:endParaRPr lang="en" sz="2000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1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Cube moves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151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F, F’, F2 - rotate front face clockwise, counterclockwise, or 180 (+X)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B, B’, B2 - rotate back face clockwise, counterclockwise, or 180 (-X)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U, U’, U2 - rotate up face clockwise, counterclockwise, or 180 (+Y)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D, D’, D2 - rotate down face clockwise, counterclockwise, or 180 (-Y)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L, L’, L2 - rotate left face clockwise, counterclockwise, or 180 (-Z)</a:t>
            </a:r>
          </a:p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R, R’, R2 - rotate right face clockwise, counterclockwise, or 180 (+Z)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TODO: Interactive demo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Additional references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http://</a:t>
            </a:r>
            <a:r>
              <a:rPr lang="en" u="sng" dirty="0" smtClean="0">
                <a:solidFill>
                  <a:schemeClr val="hlink"/>
                </a:solidFill>
                <a:hlinkClick r:id="rId3"/>
              </a:rPr>
              <a:t>kociemba.org/cube.htm</a:t>
            </a:r>
          </a:p>
          <a:p>
            <a:pPr lvl="0">
              <a:spcBef>
                <a:spcPts val="0"/>
              </a:spcBef>
              <a:buNone/>
            </a:pPr>
            <a:r>
              <a:rPr lang="en" u="sng" dirty="0" smtClean="0">
                <a:solidFill>
                  <a:schemeClr val="hlink"/>
                </a:solidFill>
                <a:hlinkClick r:id="rId4"/>
              </a:rPr>
              <a:t>http://www.cs.brandeis.edu/~storer/JimPuzzles/RUBIK/Rubik3x3x3/READING/WikipediaSolutions.pdf</a:t>
            </a:r>
            <a:r>
              <a:rPr lang="en" dirty="0" smtClean="0"/>
              <a:t> (wikipedia?)</a:t>
            </a:r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253975" y="1275950"/>
            <a:ext cx="6961800" cy="3796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Simulate how a person would solve the cube</a:t>
            </a:r>
            <a:endParaRPr lang="en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sz="1000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Working to create an interactive cube teacher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	for practice 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	</a:t>
            </a:r>
            <a:r>
              <a:rPr lang="en" dirty="0" smtClean="0">
                <a:solidFill>
                  <a:schemeClr val="bg1"/>
                </a:solidFill>
              </a:rPr>
              <a:t>for learning new patterns</a:t>
            </a:r>
          </a:p>
          <a:p>
            <a:pPr lvl="0" rtl="0">
              <a:spcBef>
                <a:spcPts val="0"/>
              </a:spcBef>
              <a:buNone/>
            </a:pPr>
            <a:endParaRPr sz="1000" dirty="0" smtClean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Not </a:t>
            </a:r>
            <a:r>
              <a:rPr lang="en" dirty="0">
                <a:solidFill>
                  <a:schemeClr val="bg1"/>
                </a:solidFill>
              </a:rPr>
              <a:t>optimal (e.g. doesn’t use fewest moves) but that’s ok!</a:t>
            </a:r>
          </a:p>
        </p:txBody>
      </p:sp>
      <p:pic>
        <p:nvPicPr>
          <p:cNvPr id="66" name="Shape 66" descr="rubikscubebook.jpg"/>
          <p:cNvPicPr preferRelativeResize="0"/>
          <p:nvPr/>
        </p:nvPicPr>
        <p:blipFill rotWithShape="1">
          <a:blip r:embed="rId3">
            <a:alphaModFix/>
          </a:blip>
          <a:srcRect l="5707" t="8651" r="3705" b="11169"/>
          <a:stretch/>
        </p:blipFill>
        <p:spPr>
          <a:xfrm>
            <a:off x="6322299" y="979875"/>
            <a:ext cx="2286000" cy="3597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311700" y="40717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Why?</a:t>
            </a:r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172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76342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400" dirty="0">
                <a:solidFill>
                  <a:schemeClr val="bg1"/>
                </a:solidFill>
              </a:rPr>
              <a:t>Solve the cube </a:t>
            </a:r>
            <a:r>
              <a:rPr lang="en" sz="1400" dirty="0" smtClean="0">
                <a:solidFill>
                  <a:schemeClr val="bg1"/>
                </a:solidFill>
              </a:rPr>
              <a:t>from top row to bottom</a:t>
            </a:r>
            <a:endParaRPr lang="en" sz="1400" dirty="0">
              <a:solidFill>
                <a:schemeClr val="bg1"/>
              </a:solidFill>
            </a:endParaRP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cxnSp>
        <p:nvCxnSpPr>
          <p:cNvPr id="86" name="Shape 86"/>
          <p:cNvCxnSpPr/>
          <p:nvPr/>
        </p:nvCxnSpPr>
        <p:spPr>
          <a:xfrm flipH="1">
            <a:off x="2170425" y="1676400"/>
            <a:ext cx="2752791" cy="233300"/>
          </a:xfrm>
          <a:prstGeom prst="straightConnector1">
            <a:avLst/>
          </a:prstGeom>
          <a:noFill/>
          <a:ln w="25400" cap="flat" cmpd="sng">
            <a:solidFill>
              <a:schemeClr val="bg1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7" name="Shape 87"/>
          <p:cNvSpPr txBox="1"/>
          <p:nvPr/>
        </p:nvSpPr>
        <p:spPr>
          <a:xfrm>
            <a:off x="4923216" y="1274575"/>
            <a:ext cx="3740700" cy="34521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bg1"/>
                </a:solidFill>
              </a:rPr>
              <a:t>For each task: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 dirty="0">
                <a:solidFill>
                  <a:schemeClr val="bg1"/>
                </a:solidFill>
              </a:rPr>
              <a:t>Select a cube (or cubes) to move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 dirty="0">
                <a:solidFill>
                  <a:schemeClr val="bg1"/>
                </a:solidFill>
              </a:rPr>
              <a:t>Search for move sequence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lvl="0" indent="0">
              <a:spcBef>
                <a:spcPts val="0"/>
              </a:spcBef>
              <a:buNone/>
            </a:pPr>
            <a:r>
              <a:rPr lang="en" sz="1800" dirty="0">
                <a:solidFill>
                  <a:schemeClr val="bg1"/>
                </a:solidFill>
              </a:rPr>
              <a:t>(NOTE: Search is easy because we only need to check a small subset of possible </a:t>
            </a:r>
            <a:r>
              <a:rPr lang="en" sz="1800" dirty="0" smtClean="0">
                <a:solidFill>
                  <a:schemeClr val="bg1"/>
                </a:solidFill>
              </a:rPr>
              <a:t>sequences)</a:t>
            </a:r>
            <a:endParaRPr lang="en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 smtClean="0">
                <a:solidFill>
                  <a:srgbClr val="FFFF00"/>
                </a:solidFill>
              </a:rPr>
              <a:t>Top </a:t>
            </a:r>
            <a:r>
              <a:rPr lang="en" sz="1400" b="1" dirty="0">
                <a:solidFill>
                  <a:srgbClr val="FFFF00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6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7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8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931" y="1365144"/>
            <a:ext cx="4857369" cy="314886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3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0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</TotalTime>
  <Words>814</Words>
  <Application>Microsoft Office PowerPoint</Application>
  <PresentationFormat>On-screen Show (16:9)</PresentationFormat>
  <Paragraphs>134</Paragraphs>
  <Slides>14</Slides>
  <Notes>14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Simple Light</vt:lpstr>
      <vt:lpstr>Rubik’s Cube Solver</vt:lpstr>
      <vt:lpstr>Why?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Thanks!</vt:lpstr>
      <vt:lpstr>Cube moves</vt:lpstr>
      <vt:lpstr>Additional 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Rubik’s Cube Solver</dc:title>
  <cp:lastModifiedBy>alinen</cp:lastModifiedBy>
  <cp:revision>23</cp:revision>
  <dcterms:modified xsi:type="dcterms:W3CDTF">2017-09-13T16:42:00Z</dcterms:modified>
</cp:coreProperties>
</file>